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46" r:id="rId2"/>
  </p:sldMasterIdLst>
  <p:sldIdLst>
    <p:sldId id="256" r:id="rId3"/>
  </p:sldIdLst>
  <p:sldSz cx="3801586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119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462" autoAdjust="0"/>
  </p:normalViewPr>
  <p:slideViewPr>
    <p:cSldViewPr snapToGrid="0">
      <p:cViewPr varScale="1">
        <p:scale>
          <a:sx n="21" d="100"/>
          <a:sy n="21" d="100"/>
        </p:scale>
        <p:origin x="708" y="60"/>
      </p:cViewPr>
      <p:guideLst>
        <p:guide orient="horz" pos="6735"/>
        <p:guide pos="119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23592044070989"/>
          <c:y val="0.10970561865027861"/>
          <c:w val="0.70663170693941835"/>
          <c:h val="0.78623302761828451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ФА, мг/дл.</c:v>
                </c:pt>
              </c:strCache>
            </c:strRef>
          </c:tx>
          <c:dLbls>
            <c:dLbl>
              <c:idx val="0"/>
              <c:layout>
                <c:manualLayout>
                  <c:x val="-4.8107686824530455E-2"/>
                  <c:y val="-2.72025572907844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rgbClr val="C00000"/>
                        </a:solidFill>
                      </a:rPr>
                      <a:t>11,27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903-4BDC-8AA1-54AD73DD2367}"/>
                </c:ext>
              </c:extLst>
            </c:dLbl>
            <c:dLbl>
              <c:idx val="1"/>
              <c:layout>
                <c:manualLayout>
                  <c:x val="-2.1983512942288376E-2"/>
                  <c:y val="2.2825852524623193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rgbClr val="C00000"/>
                        </a:solidFill>
                      </a:rPr>
                      <a:t>4,22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903-4BDC-8AA1-54AD73DD2367}"/>
                </c:ext>
              </c:extLst>
            </c:dLbl>
            <c:dLbl>
              <c:idx val="2"/>
              <c:layout>
                <c:manualLayout>
                  <c:x val="-2.1169308759240658E-2"/>
                  <c:y val="2.4093955442657793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rgbClr val="C00000"/>
                        </a:solidFill>
                      </a:rPr>
                      <a:t>5,41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903-4BDC-8AA1-54AD73DD2367}"/>
                </c:ext>
              </c:extLst>
            </c:dLbl>
            <c:dLbl>
              <c:idx val="3"/>
              <c:layout>
                <c:manualLayout>
                  <c:x val="-1.7912492027049778E-2"/>
                  <c:y val="2.4093955442657793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rgbClr val="C00000"/>
                        </a:solidFill>
                      </a:rPr>
                      <a:t>5,61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903-4BDC-8AA1-54AD73DD23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11.27</c:v>
                </c:pt>
                <c:pt idx="1">
                  <c:v>4.22</c:v>
                </c:pt>
                <c:pt idx="2">
                  <c:v>5.41</c:v>
                </c:pt>
                <c:pt idx="3">
                  <c:v>5.6099999999999985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903-4BDC-8AA1-54AD73DD23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4997248"/>
        <c:axId val="65647360"/>
      </c:lineChart>
      <c:catAx>
        <c:axId val="64997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800" b="1">
                <a:solidFill>
                  <a:srgbClr val="002060"/>
                </a:solidFill>
              </a:defRPr>
            </a:pPr>
            <a:endParaRPr lang="ru-RU"/>
          </a:p>
        </c:txPr>
        <c:crossAx val="65647360"/>
        <c:crosses val="autoZero"/>
        <c:auto val="1"/>
        <c:lblAlgn val="ctr"/>
        <c:lblOffset val="100"/>
        <c:noMultiLvlLbl val="0"/>
      </c:catAx>
      <c:valAx>
        <c:axId val="656473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4997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984972981888362"/>
          <c:y val="3.1466535495443405E-2"/>
          <c:w val="0.22704371851129529"/>
          <c:h val="6.5625974642551849E-2"/>
        </c:manualLayout>
      </c:layout>
      <c:overlay val="0"/>
      <c:txPr>
        <a:bodyPr/>
        <a:lstStyle/>
        <a:p>
          <a:pPr>
            <a:defRPr sz="2000" b="1">
              <a:solidFill>
                <a:srgbClr val="C00000"/>
              </a:solidFill>
            </a:defRPr>
          </a:pPr>
          <a:endParaRPr lang="ru-RU"/>
        </a:p>
      </c:txPr>
    </c:legend>
    <c:plotVisOnly val="1"/>
    <c:dispBlanksAs val="zero"/>
    <c:showDLblsOverMax val="0"/>
  </c:chart>
  <c:spPr>
    <a:solidFill>
      <a:prstClr val="white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1983" y="3506348"/>
            <a:ext cx="28511898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1983" y="11231357"/>
            <a:ext cx="28511898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05106" y="1123637"/>
            <a:ext cx="8197171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3597" y="1123630"/>
            <a:ext cx="24116313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015863" cy="2138362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1190" y="6642785"/>
            <a:ext cx="32313484" cy="4583620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02380" y="12117388"/>
            <a:ext cx="26611104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29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8731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71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2991" y="13740960"/>
            <a:ext cx="32313484" cy="4247026"/>
          </a:xfrm>
        </p:spPr>
        <p:txBody>
          <a:bodyPr anchor="t"/>
          <a:lstStyle>
            <a:lvl1pPr algn="l">
              <a:defRPr sz="12472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02991" y="9063294"/>
            <a:ext cx="32313484" cy="4677666"/>
          </a:xfrm>
        </p:spPr>
        <p:txBody>
          <a:bodyPr anchor="b"/>
          <a:lstStyle>
            <a:lvl1pPr marL="0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92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00793" y="4989514"/>
            <a:ext cx="16790339" cy="14112204"/>
          </a:xfrm>
        </p:spPr>
        <p:txBody>
          <a:bodyPr/>
          <a:lstStyle>
            <a:lvl1pPr>
              <a:defRPr sz="8731"/>
            </a:lvl1pPr>
            <a:lvl2pPr>
              <a:defRPr sz="7483"/>
            </a:lvl2pPr>
            <a:lvl3pPr>
              <a:defRPr sz="6236"/>
            </a:lvl3pPr>
            <a:lvl4pPr>
              <a:defRPr sz="5613"/>
            </a:lvl4pPr>
            <a:lvl5pPr>
              <a:defRPr sz="5613"/>
            </a:lvl5pPr>
            <a:lvl6pPr>
              <a:defRPr sz="5613"/>
            </a:lvl6pPr>
            <a:lvl7pPr>
              <a:defRPr sz="5613"/>
            </a:lvl7pPr>
            <a:lvl8pPr>
              <a:defRPr sz="5613"/>
            </a:lvl8pPr>
            <a:lvl9pPr>
              <a:defRPr sz="561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324731" y="4989514"/>
            <a:ext cx="16790339" cy="14112204"/>
          </a:xfrm>
        </p:spPr>
        <p:txBody>
          <a:bodyPr/>
          <a:lstStyle>
            <a:lvl1pPr>
              <a:defRPr sz="8731"/>
            </a:lvl1pPr>
            <a:lvl2pPr>
              <a:defRPr sz="7483"/>
            </a:lvl2pPr>
            <a:lvl3pPr>
              <a:defRPr sz="6236"/>
            </a:lvl3pPr>
            <a:lvl4pPr>
              <a:defRPr sz="5613"/>
            </a:lvl4pPr>
            <a:lvl5pPr>
              <a:defRPr sz="5613"/>
            </a:lvl5pPr>
            <a:lvl6pPr>
              <a:defRPr sz="5613"/>
            </a:lvl6pPr>
            <a:lvl7pPr>
              <a:defRPr sz="5613"/>
            </a:lvl7pPr>
            <a:lvl8pPr>
              <a:defRPr sz="5613"/>
            </a:lvl8pPr>
            <a:lvl9pPr>
              <a:defRPr sz="561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11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00793" y="4786568"/>
            <a:ext cx="16796942" cy="199481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00793" y="6781381"/>
            <a:ext cx="16796942" cy="12320336"/>
          </a:xfrm>
        </p:spPr>
        <p:txBody>
          <a:bodyPr/>
          <a:lstStyle>
            <a:lvl1pPr>
              <a:defRPr sz="7483"/>
            </a:lvl1pPr>
            <a:lvl2pPr>
              <a:defRPr sz="6236"/>
            </a:lvl2pPr>
            <a:lvl3pPr>
              <a:defRPr sz="5613"/>
            </a:lvl3pPr>
            <a:lvl4pPr>
              <a:defRPr sz="4989"/>
            </a:lvl4pPr>
            <a:lvl5pPr>
              <a:defRPr sz="4989"/>
            </a:lvl5pPr>
            <a:lvl6pPr>
              <a:defRPr sz="4989"/>
            </a:lvl6pPr>
            <a:lvl7pPr>
              <a:defRPr sz="4989"/>
            </a:lvl7pPr>
            <a:lvl8pPr>
              <a:defRPr sz="4989"/>
            </a:lvl8pPr>
            <a:lvl9pPr>
              <a:defRPr sz="49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9311533" y="4786568"/>
            <a:ext cx="16803539" cy="199481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9311533" y="6781381"/>
            <a:ext cx="16803539" cy="12320336"/>
          </a:xfrm>
        </p:spPr>
        <p:txBody>
          <a:bodyPr/>
          <a:lstStyle>
            <a:lvl1pPr>
              <a:defRPr sz="7483"/>
            </a:lvl1pPr>
            <a:lvl2pPr>
              <a:defRPr sz="6236"/>
            </a:lvl2pPr>
            <a:lvl3pPr>
              <a:defRPr sz="5613"/>
            </a:lvl3pPr>
            <a:lvl4pPr>
              <a:defRPr sz="4989"/>
            </a:lvl4pPr>
            <a:lvl5pPr>
              <a:defRPr sz="4989"/>
            </a:lvl5pPr>
            <a:lvl6pPr>
              <a:defRPr sz="4989"/>
            </a:lvl6pPr>
            <a:lvl7pPr>
              <a:defRPr sz="4989"/>
            </a:lvl7pPr>
            <a:lvl8pPr>
              <a:defRPr sz="4989"/>
            </a:lvl8pPr>
            <a:lvl9pPr>
              <a:defRPr sz="49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684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87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00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0795" y="851385"/>
            <a:ext cx="12506957" cy="3623336"/>
          </a:xfrm>
        </p:spPr>
        <p:txBody>
          <a:bodyPr anchor="b"/>
          <a:lstStyle>
            <a:lvl1pPr algn="l">
              <a:defRPr sz="6236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863147" y="851386"/>
            <a:ext cx="21251923" cy="18250332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0795" y="4474723"/>
            <a:ext cx="12506957" cy="14626995"/>
          </a:xfrm>
        </p:spPr>
        <p:txBody>
          <a:bodyPr/>
          <a:lstStyle>
            <a:lvl1pPr marL="0" indent="0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8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51375" y="14968537"/>
            <a:ext cx="22809518" cy="1767121"/>
          </a:xfrm>
        </p:spPr>
        <p:txBody>
          <a:bodyPr anchor="b"/>
          <a:lstStyle>
            <a:lvl1pPr algn="l">
              <a:defRPr sz="6236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451375" y="1910666"/>
            <a:ext cx="22809518" cy="12830175"/>
          </a:xfrm>
        </p:spPr>
        <p:txBody>
          <a:bodyPr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451375" y="16735658"/>
            <a:ext cx="22809518" cy="2509604"/>
          </a:xfrm>
        </p:spPr>
        <p:txBody>
          <a:bodyPr/>
          <a:lstStyle>
            <a:lvl1pPr marL="0" indent="0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834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86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7561501" y="856338"/>
            <a:ext cx="8553569" cy="182453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00793" y="856338"/>
            <a:ext cx="25027110" cy="182453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06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794" y="5339436"/>
            <a:ext cx="32788683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3794" y="14195366"/>
            <a:ext cx="32788683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190" y="5702303"/>
            <a:ext cx="16156742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5531" y="5702303"/>
            <a:ext cx="16156742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5190" y="5244109"/>
            <a:ext cx="1607754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5190" y="7818688"/>
            <a:ext cx="1607754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45538" y="5244111"/>
            <a:ext cx="16156744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45538" y="7818688"/>
            <a:ext cx="16156744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093" y="1425577"/>
            <a:ext cx="1226011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6742" y="3088747"/>
            <a:ext cx="19245530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3093" y="6415086"/>
            <a:ext cx="1226011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093" y="1425575"/>
            <a:ext cx="1226011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56742" y="3088747"/>
            <a:ext cx="19245530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3093" y="6415088"/>
            <a:ext cx="1226011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5190" y="1140462"/>
            <a:ext cx="32788683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5190" y="5702303"/>
            <a:ext cx="32788683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3591" y="19819460"/>
            <a:ext cx="8553569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2756" y="19819460"/>
            <a:ext cx="1283035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70303" y="19819460"/>
            <a:ext cx="8553569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900793" y="856336"/>
            <a:ext cx="34214277" cy="3563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00793" y="4989514"/>
            <a:ext cx="34214277" cy="14112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900793" y="19819454"/>
            <a:ext cx="8870368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88753" y="19819454"/>
            <a:ext cx="12038357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7244702" y="19819454"/>
            <a:ext cx="8870368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38015863" cy="21383625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38015863" cy="21858817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5223"/>
          </a:p>
        </p:txBody>
      </p:sp>
    </p:spTree>
    <p:extLst>
      <p:ext uri="{BB962C8B-B14F-4D97-AF65-F5344CB8AC3E}">
        <p14:creationId xmlns:p14="http://schemas.microsoft.com/office/powerpoint/2010/main" val="138285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2851191" rtl="0" eaLnBrk="1" latinLnBrk="0" hangingPunct="1"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9196" indent="-1069196" algn="l" defTabSz="2851191" rtl="0" eaLnBrk="1" latinLnBrk="0" hangingPunct="1">
        <a:spcBef>
          <a:spcPct val="20000"/>
        </a:spcBef>
        <a:buFont typeface="Arial" pitchFamily="34" charset="0"/>
        <a:buChar char="•"/>
        <a:defRPr sz="9978" kern="1200">
          <a:solidFill>
            <a:schemeClr val="tx1"/>
          </a:solidFill>
          <a:latin typeface="+mn-lt"/>
          <a:ea typeface="+mn-ea"/>
          <a:cs typeface="+mn-cs"/>
        </a:defRPr>
      </a:lvl1pPr>
      <a:lvl2pPr marL="2316592" indent="-890997" algn="l" defTabSz="2851191" rtl="0" eaLnBrk="1" latinLnBrk="0" hangingPunct="1">
        <a:spcBef>
          <a:spcPct val="20000"/>
        </a:spcBef>
        <a:buFont typeface="Arial" pitchFamily="34" charset="0"/>
        <a:buChar char="–"/>
        <a:defRPr sz="8731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spcBef>
          <a:spcPct val="20000"/>
        </a:spcBef>
        <a:buFont typeface="Arial" pitchFamily="34" charset="0"/>
        <a:buChar char="–"/>
        <a:defRPr sz="6236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spcBef>
          <a:spcPct val="20000"/>
        </a:spcBef>
        <a:buFont typeface="Arial" pitchFamily="34" charset="0"/>
        <a:buChar char="»"/>
        <a:defRPr sz="6236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598" y="506676"/>
            <a:ext cx="34625279" cy="223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5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ОПИСАНИЕ КЛИНИЧЕСКОГО СЛУЧАЯ: ПЕРВЫЙ ОПЫТ НАБЛЮДЕНИЯ ЗА БЕРЕМЕННОЙ С КЛАССИЧЕСКОЙ ФОРМОЙ ФЕНИЛКЕТОНУРИИ</a:t>
            </a:r>
            <a:endParaRPr lang="en-US" sz="5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638" y="2473976"/>
            <a:ext cx="355092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Амирбаева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Б.М.1,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Святова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Г.С.1,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Муртазалиева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А.В.1</a:t>
            </a:r>
          </a:p>
          <a:p>
            <a:pPr algn="ctr" eaLnBrk="1" hangingPunct="1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«Научный центр акушерства, гинекологии и перинатологии» 1, Республиканская медико- генетическая консультация,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г.Алматы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Казахстан.</a:t>
            </a:r>
          </a:p>
          <a:p>
            <a:pPr algn="ctr" eaLnBrk="1" hangingPunct="1"/>
            <a:endParaRPr lang="en-US" sz="3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705" y="4935788"/>
            <a:ext cx="11458529" cy="470893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Фенилкетонурия – аутосомно - рецессивное, моногенное заболевание, обусловленное наследственным нарушением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гидроксилирования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фенилаланина. В неонатальном периоде фенилкетонурия не проявляется  клинически , но по мере  поступления фенилаланина с пищей вызывает манифестации заболевания уже в первом полугодии жизни, а в дальнейшем приводит к отставанию в физическом развитии и прогрессирующему слабоумию, расстройству движений и мышечному тонусу. (OMIM 261600), распространенность заболевания по данным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Orphanet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Великобритании 1:10000.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Ген РАН кодирует аминокислотную последовательность белковой молекулы фермента фенилаланин-4-гидроксилазы. Ген РАН расположен на длинном плече 12 хромосомы (12q22-24.1) и состоит из 13 экзонов.</a:t>
            </a: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989084" y="3744800"/>
            <a:ext cx="11451772" cy="98098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id="{78775A09-A1F2-49EB-AD22-D11B71E242C3}"/>
              </a:ext>
            </a:extLst>
          </p:cNvPr>
          <p:cNvSpPr/>
          <p:nvPr/>
        </p:nvSpPr>
        <p:spPr>
          <a:xfrm>
            <a:off x="13215255" y="10167939"/>
            <a:ext cx="12348905" cy="10196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случая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3376" y="4892687"/>
            <a:ext cx="12348905" cy="507826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Тамдемная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масс-спектрометрия – метод инструментального анализа, где  используются два или более масс-анализатора, соединенные вместе с использованием дополнительной стадии реакции для расширения возможностей анализировать химические образцы. ТМС может точно и быстро выявить повышенный фенилаланин в пятне крови у новорожденного. 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Скрининг – это массовое обследование всех новорожденных, которое проводится с целью раннего выявления (до развития клинических симптомов) и лечения наследственных и врожденных заболеваний.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Диетотерапия при ФКУ- правильный выбор специализированных продуктов для ведения  больных с первых дней жизни имеют решающее значение для предупреждения задержки умственного развития детей, адекватного формирования их психосоматического, интеллектуального и социального статуса.</a:t>
            </a:r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id="{EEF9C951-5CC4-4D89-B2DB-879D46887ACF}"/>
              </a:ext>
            </a:extLst>
          </p:cNvPr>
          <p:cNvSpPr/>
          <p:nvPr/>
        </p:nvSpPr>
        <p:spPr>
          <a:xfrm>
            <a:off x="13215256" y="3744800"/>
            <a:ext cx="12366173" cy="98098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5829" y="18660796"/>
            <a:ext cx="10798630" cy="24929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>
                <a:latin typeface="Arial" pitchFamily="34" charset="0"/>
                <a:cs typeface="Arial" pitchFamily="34" charset="0"/>
              </a:rPr>
              <a:t>С целью профилактики синдрома материнской ФКУ  важным является строгое соблюдение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гипофенилаланиновой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диеты,  придерживаться уровня ФА в пределах 120 до 360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мкмоль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/л , так как диета — основная помощь больным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фенилкетонурией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Специалисты медико-генетической консультации должны корректировать количество белков, чтобы оно соответствовало возрасту и нагрузкам больного.</a:t>
            </a: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26355829" y="17444300"/>
            <a:ext cx="10778252" cy="10450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:a16="http://schemas.microsoft.com/office/drawing/2014/main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5255" y="11354727"/>
            <a:ext cx="12348905" cy="581693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республиканскую медико-генетическую консультацию  обратилась беременная женщина 29 лет с классической формой фенилкетонурии. Заболевание было  выявлено в 1993 году , при проведении селективного скрининга методом 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Гатри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(метод , при котором брали образец у новорожденных, в котором кровь из прокола пятки наносили на специальную фильтровальную бумагу, высушивали, а затем тестировали). Беременность – первая 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Прегравидарная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подготовка не пройдена. Женщина на постоянной диете не находится и не умеет строго следить за уровнем фенилаланина. На диспансерном учете состоит с 2017 года с диагнозом  E70.0 , Классическая фенилкетонурия. На момент консультации срок беременности 11 недель 6 дней. Рекомендовано срочное проведение тандемной масс- спектрометрии,. Проведение ТМС регулярно 1 раз в 3 месяца.  Контроль уровня ФА каждые 7-10 дней. Строгое соблюдение диетотерапии и сохранение уровня ФА не выше 6 мг/дл для профилактики ВПР у плода. Регулярный перерасчет диеты при повышенных результатов ФА.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44">
            <a:extLst>
              <a:ext uri="{FF2B5EF4-FFF2-40B4-BE49-F238E27FC236}">
                <a16:creationId xmlns:a16="http://schemas.microsoft.com/office/drawing/2014/main" id="{20043D7E-7286-48B9-9A5E-E7868B665227}"/>
              </a:ext>
            </a:extLst>
          </p:cNvPr>
          <p:cNvSpPr/>
          <p:nvPr/>
        </p:nvSpPr>
        <p:spPr>
          <a:xfrm>
            <a:off x="13178512" y="17504229"/>
            <a:ext cx="12402917" cy="10450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тандемной масс-спектрометрии</a:t>
            </a:r>
            <a:endParaRPr lang="en-US" sz="42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 Box 180">
            <a:extLst>
              <a:ext uri="{FF2B5EF4-FFF2-40B4-BE49-F238E27FC236}">
                <a16:creationId xmlns:a16="http://schemas.microsoft.com/office/drawing/2014/main" id="{3C922B17-9F75-4CE0-AACF-62763CFE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9428" y="16146642"/>
            <a:ext cx="9238184" cy="30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500" b="1" dirty="0">
                <a:latin typeface="Calibri" pitchFamily="34" charset="0"/>
              </a:rPr>
              <a:t>График </a:t>
            </a:r>
            <a:r>
              <a:rPr lang="en-US" sz="1500" b="1" dirty="0">
                <a:latin typeface="Calibri" pitchFamily="34" charset="0"/>
              </a:rPr>
              <a:t>1.</a:t>
            </a:r>
            <a:r>
              <a:rPr lang="en-US" sz="1500" dirty="0">
                <a:latin typeface="Calibri" pitchFamily="34" charset="0"/>
              </a:rPr>
              <a:t> </a:t>
            </a:r>
            <a:r>
              <a:rPr lang="ru-RU" sz="1500" dirty="0">
                <a:latin typeface="Calibri" pitchFamily="34" charset="0"/>
              </a:rPr>
              <a:t>Мониторинг уровня ФА у беременной</a:t>
            </a:r>
            <a:endParaRPr lang="en-US" sz="1500" dirty="0">
              <a:latin typeface="Calibri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4D363A7-6DD6-2991-8903-CE1343E9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12" y="7937"/>
            <a:ext cx="3494649" cy="403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979321-0B9E-755A-8FB5-D11466D3A0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83" y="16813599"/>
            <a:ext cx="7375013" cy="39277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FEEE18-3CAC-7A85-2949-7B8F98B666AB}"/>
              </a:ext>
            </a:extLst>
          </p:cNvPr>
          <p:cNvSpPr txBox="1"/>
          <p:nvPr/>
        </p:nvSpPr>
        <p:spPr>
          <a:xfrm>
            <a:off x="2072638" y="20874934"/>
            <a:ext cx="9867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Рисунок 1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Ребенок с фенилкетонурией и нормальный ребенок. </a:t>
            </a:r>
          </a:p>
        </p:txBody>
      </p:sp>
      <p:sp>
        <p:nvSpPr>
          <p:cNvPr id="25" name="Rectangle 31">
            <a:extLst>
              <a:ext uri="{FF2B5EF4-FFF2-40B4-BE49-F238E27FC236}">
                <a16:creationId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26355829" y="3746075"/>
            <a:ext cx="10890533" cy="10076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Проявления материнской ФКУ</a:t>
            </a:r>
            <a:endParaRPr lang="en-US" sz="38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5829" y="4935788"/>
            <a:ext cx="10890533" cy="470893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«Материнская фенилкетонурия» ―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эмбриофетопатия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развивающаяся у плода в результате воздействия продуктов аномального метаболизма беременной женщины с фенилкетонурией при отсутствии диетического лечения.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Тяжесть поражения плода зависит от уровня фенилаланина в плазме матери. К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онцентрация ФА в крови плода в 1,5-2 раза выше, чем в материнской крови. Поэтому существуют особые рекомендации для того, чтобы избежать возникновения пороков развития у детей, рожденных от женщин с ФКУ.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екомендуется начинать диету еще до наступления беременности. В суточном рационе использовать менее 15– 20 мг/кг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фенилаланина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При этом важно избегать дефицита незаменимых аминокислот.</a:t>
            </a:r>
          </a:p>
        </p:txBody>
      </p:sp>
      <p:sp>
        <p:nvSpPr>
          <p:cNvPr id="2050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" name="Содержимое 8" descr="image (1).png"/>
          <p:cNvPicPr>
            <a:picLocks noChangeAspect="1"/>
          </p:cNvPicPr>
          <p:nvPr/>
        </p:nvPicPr>
        <p:blipFill>
          <a:blip r:embed="rId4" cstate="print"/>
          <a:srcRect l="27814" t="26209" r="12866" b="26335"/>
          <a:stretch>
            <a:fillRect/>
          </a:stretch>
        </p:blipFill>
        <p:spPr>
          <a:xfrm>
            <a:off x="26355829" y="10690395"/>
            <a:ext cx="10799384" cy="526650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82FEEE18-3CAC-7A85-2949-7B8F98B666AB}"/>
              </a:ext>
            </a:extLst>
          </p:cNvPr>
          <p:cNvSpPr txBox="1"/>
          <p:nvPr/>
        </p:nvSpPr>
        <p:spPr>
          <a:xfrm>
            <a:off x="26535193" y="16146642"/>
            <a:ext cx="1094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Рисунок 2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тератогенное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влияние материнского ФА на плод</a:t>
            </a:r>
          </a:p>
        </p:txBody>
      </p:sp>
      <p:graphicFrame>
        <p:nvGraphicFramePr>
          <p:cNvPr id="3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017724"/>
              </p:ext>
            </p:extLst>
          </p:nvPr>
        </p:nvGraphicFramePr>
        <p:xfrm>
          <a:off x="307975" y="9778281"/>
          <a:ext cx="11858892" cy="609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Content Placeholder 114" descr="Sample table with 4 columns, 7 rows.">
            <a:extLst>
              <a:ext uri="{FF2B5EF4-FFF2-40B4-BE49-F238E27FC236}">
                <a16:creationId xmlns:a16="http://schemas.microsoft.com/office/drawing/2014/main" id="{0E637337-0507-41F6-97D2-13754FA48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769918"/>
              </p:ext>
            </p:extLst>
          </p:nvPr>
        </p:nvGraphicFramePr>
        <p:xfrm>
          <a:off x="13154229" y="18716155"/>
          <a:ext cx="12427200" cy="24357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1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317">
                <a:tc>
                  <a:txBody>
                    <a:bodyPr/>
                    <a:lstStyle/>
                    <a:p>
                      <a:pPr algn="ctr"/>
                      <a:r>
                        <a:rPr lang="ru-RU" sz="35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Аминокислоты </a:t>
                      </a:r>
                      <a:endParaRPr lang="en-US" sz="35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Результат, </a:t>
                      </a:r>
                      <a:r>
                        <a:rPr lang="ru-RU" sz="3500" b="1" dirty="0" err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мкМ</a:t>
                      </a:r>
                      <a:r>
                        <a:rPr lang="ru-RU" sz="35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/л</a:t>
                      </a:r>
                      <a:endParaRPr lang="en-US" sz="35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73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Фенилаланин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668 </a:t>
                      </a:r>
                      <a:r>
                        <a:rPr lang="ru-RU" sz="2800" b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мкМ</a:t>
                      </a:r>
                      <a:r>
                        <a:rPr lang="ru-RU" sz="2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/л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73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Тирозин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33.8 </a:t>
                      </a:r>
                      <a:r>
                        <a:rPr lang="ru-RU" sz="2800" b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мкМ</a:t>
                      </a:r>
                      <a:r>
                        <a:rPr lang="ru-RU" sz="2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/л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 ment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620</Words>
  <Application>Microsoft Office PowerPoint</Application>
  <PresentationFormat>Произвольный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Wingdings 2</vt:lpstr>
      <vt:lpstr>HDOfficeLightV0</vt:lpstr>
      <vt:lpstr>La mente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SHALKAR,INKARIM</cp:lastModifiedBy>
  <cp:revision>28</cp:revision>
  <dcterms:created xsi:type="dcterms:W3CDTF">2017-10-02T13:44:20Z</dcterms:created>
  <dcterms:modified xsi:type="dcterms:W3CDTF">2023-03-24T13:01:27Z</dcterms:modified>
</cp:coreProperties>
</file>